
<file path=[Content_Types].xml><?xml version="1.0" encoding="utf-8"?>
<Types xmlns="http://schemas.openxmlformats.org/package/2006/content-types">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74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8" d="100"/>
          <a:sy n="68" d="100"/>
        </p:scale>
        <p:origin x="7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4446486-CF81-4942-A582-8020F076422E}" type="datetimeFigureOut">
              <a:rPr lang="es-CO" smtClean="0"/>
              <a:t>14/11/2015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1637F0B-B677-41DE-8B25-CD8F38ABF504}" type="slidenum">
              <a:rPr lang="es-CO" smtClean="0"/>
              <a:t>‹Nº›</a:t>
            </a:fld>
            <a:endParaRPr lang="es-CO"/>
          </a:p>
        </p:txBody>
      </p:sp>
    </p:spTree>
    <p:extLst>
      <p:ext uri="{BB962C8B-B14F-4D97-AF65-F5344CB8AC3E}">
        <p14:creationId xmlns:p14="http://schemas.microsoft.com/office/powerpoint/2010/main" val="129430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4446486-CF81-4942-A582-8020F076422E}" type="datetimeFigureOut">
              <a:rPr lang="es-CO" smtClean="0"/>
              <a:t>14/11/2015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1637F0B-B677-41DE-8B25-CD8F38ABF504}" type="slidenum">
              <a:rPr lang="es-CO" smtClean="0"/>
              <a:t>‹Nº›</a:t>
            </a:fld>
            <a:endParaRPr lang="es-CO"/>
          </a:p>
        </p:txBody>
      </p:sp>
    </p:spTree>
    <p:extLst>
      <p:ext uri="{BB962C8B-B14F-4D97-AF65-F5344CB8AC3E}">
        <p14:creationId xmlns:p14="http://schemas.microsoft.com/office/powerpoint/2010/main" val="742485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4446486-CF81-4942-A582-8020F076422E}" type="datetimeFigureOut">
              <a:rPr lang="es-CO" smtClean="0"/>
              <a:t>14/11/2015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1637F0B-B677-41DE-8B25-CD8F38ABF504}" type="slidenum">
              <a:rPr lang="es-CO" smtClean="0"/>
              <a:t>‹Nº›</a:t>
            </a:fld>
            <a:endParaRPr lang="es-CO"/>
          </a:p>
        </p:txBody>
      </p:sp>
    </p:spTree>
    <p:extLst>
      <p:ext uri="{BB962C8B-B14F-4D97-AF65-F5344CB8AC3E}">
        <p14:creationId xmlns:p14="http://schemas.microsoft.com/office/powerpoint/2010/main" val="204641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4446486-CF81-4942-A582-8020F076422E}" type="datetimeFigureOut">
              <a:rPr lang="es-CO" smtClean="0"/>
              <a:t>14/11/2015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1637F0B-B677-41DE-8B25-CD8F38ABF504}" type="slidenum">
              <a:rPr lang="es-CO" smtClean="0"/>
              <a:t>‹Nº›</a:t>
            </a:fld>
            <a:endParaRPr lang="es-CO"/>
          </a:p>
        </p:txBody>
      </p:sp>
    </p:spTree>
    <p:extLst>
      <p:ext uri="{BB962C8B-B14F-4D97-AF65-F5344CB8AC3E}">
        <p14:creationId xmlns:p14="http://schemas.microsoft.com/office/powerpoint/2010/main" val="422043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4446486-CF81-4942-A582-8020F076422E}" type="datetimeFigureOut">
              <a:rPr lang="es-CO" smtClean="0"/>
              <a:t>14/11/2015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1637F0B-B677-41DE-8B25-CD8F38ABF504}" type="slidenum">
              <a:rPr lang="es-CO" smtClean="0"/>
              <a:t>‹Nº›</a:t>
            </a:fld>
            <a:endParaRPr lang="es-CO"/>
          </a:p>
        </p:txBody>
      </p:sp>
    </p:spTree>
    <p:extLst>
      <p:ext uri="{BB962C8B-B14F-4D97-AF65-F5344CB8AC3E}">
        <p14:creationId xmlns:p14="http://schemas.microsoft.com/office/powerpoint/2010/main" val="3186371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4446486-CF81-4942-A582-8020F076422E}" type="datetimeFigureOut">
              <a:rPr lang="es-CO" smtClean="0"/>
              <a:t>14/11/2015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1637F0B-B677-41DE-8B25-CD8F38ABF504}" type="slidenum">
              <a:rPr lang="es-CO" smtClean="0"/>
              <a:t>‹Nº›</a:t>
            </a:fld>
            <a:endParaRPr lang="es-CO"/>
          </a:p>
        </p:txBody>
      </p:sp>
    </p:spTree>
    <p:extLst>
      <p:ext uri="{BB962C8B-B14F-4D97-AF65-F5344CB8AC3E}">
        <p14:creationId xmlns:p14="http://schemas.microsoft.com/office/powerpoint/2010/main" val="391194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4446486-CF81-4942-A582-8020F076422E}" type="datetimeFigureOut">
              <a:rPr lang="es-CO" smtClean="0"/>
              <a:t>14/11/2015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81637F0B-B677-41DE-8B25-CD8F38ABF504}" type="slidenum">
              <a:rPr lang="es-CO" smtClean="0"/>
              <a:t>‹Nº›</a:t>
            </a:fld>
            <a:endParaRPr lang="es-CO"/>
          </a:p>
        </p:txBody>
      </p:sp>
    </p:spTree>
    <p:extLst>
      <p:ext uri="{BB962C8B-B14F-4D97-AF65-F5344CB8AC3E}">
        <p14:creationId xmlns:p14="http://schemas.microsoft.com/office/powerpoint/2010/main" val="166169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4446486-CF81-4942-A582-8020F076422E}" type="datetimeFigureOut">
              <a:rPr lang="es-CO" smtClean="0"/>
              <a:t>14/11/2015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81637F0B-B677-41DE-8B25-CD8F38ABF504}" type="slidenum">
              <a:rPr lang="es-CO" smtClean="0"/>
              <a:t>‹Nº›</a:t>
            </a:fld>
            <a:endParaRPr lang="es-CO"/>
          </a:p>
        </p:txBody>
      </p:sp>
    </p:spTree>
    <p:extLst>
      <p:ext uri="{BB962C8B-B14F-4D97-AF65-F5344CB8AC3E}">
        <p14:creationId xmlns:p14="http://schemas.microsoft.com/office/powerpoint/2010/main" val="3980990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46486-CF81-4942-A582-8020F076422E}" type="datetimeFigureOut">
              <a:rPr lang="es-CO" smtClean="0"/>
              <a:t>14/11/2015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81637F0B-B677-41DE-8B25-CD8F38ABF504}" type="slidenum">
              <a:rPr lang="es-CO" smtClean="0"/>
              <a:t>‹Nº›</a:t>
            </a:fld>
            <a:endParaRPr lang="es-CO"/>
          </a:p>
        </p:txBody>
      </p:sp>
    </p:spTree>
    <p:extLst>
      <p:ext uri="{BB962C8B-B14F-4D97-AF65-F5344CB8AC3E}">
        <p14:creationId xmlns:p14="http://schemas.microsoft.com/office/powerpoint/2010/main" val="478977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4446486-CF81-4942-A582-8020F076422E}" type="datetimeFigureOut">
              <a:rPr lang="es-CO" smtClean="0"/>
              <a:t>14/11/2015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1637F0B-B677-41DE-8B25-CD8F38ABF504}" type="slidenum">
              <a:rPr lang="es-CO" smtClean="0"/>
              <a:t>‹Nº›</a:t>
            </a:fld>
            <a:endParaRPr lang="es-CO"/>
          </a:p>
        </p:txBody>
      </p:sp>
    </p:spTree>
    <p:extLst>
      <p:ext uri="{BB962C8B-B14F-4D97-AF65-F5344CB8AC3E}">
        <p14:creationId xmlns:p14="http://schemas.microsoft.com/office/powerpoint/2010/main" val="1167564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4446486-CF81-4942-A582-8020F076422E}" type="datetimeFigureOut">
              <a:rPr lang="es-CO" smtClean="0"/>
              <a:t>14/11/2015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1637F0B-B677-41DE-8B25-CD8F38ABF504}" type="slidenum">
              <a:rPr lang="es-CO" smtClean="0"/>
              <a:t>‹Nº›</a:t>
            </a:fld>
            <a:endParaRPr lang="es-CO"/>
          </a:p>
        </p:txBody>
      </p:sp>
    </p:spTree>
    <p:extLst>
      <p:ext uri="{BB962C8B-B14F-4D97-AF65-F5344CB8AC3E}">
        <p14:creationId xmlns:p14="http://schemas.microsoft.com/office/powerpoint/2010/main" val="216218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46486-CF81-4942-A582-8020F076422E}" type="datetimeFigureOut">
              <a:rPr lang="es-CO" smtClean="0"/>
              <a:t>14/11/2015</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37F0B-B677-41DE-8B25-CD8F38ABF504}" type="slidenum">
              <a:rPr lang="es-CO" smtClean="0"/>
              <a:t>‹Nº›</a:t>
            </a:fld>
            <a:endParaRPr lang="es-CO"/>
          </a:p>
        </p:txBody>
      </p:sp>
    </p:spTree>
    <p:extLst>
      <p:ext uri="{BB962C8B-B14F-4D97-AF65-F5344CB8AC3E}">
        <p14:creationId xmlns:p14="http://schemas.microsoft.com/office/powerpoint/2010/main" val="2680476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file:///C:\Users\01062-14\Desktop\PLANILLA%20DE%20NOTAS%20REMINGTON%20(3).xlsx" TargetMode="External"/><Relationship Id="rId4" Type="http://schemas.openxmlformats.org/officeDocument/2006/relationships/hyperlink" Target="file:///C:\Users\01062-14\Desktop\TRABAJO_FINAL_NOMINA_INFORMATICA%20WV.doc"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22155" y="191637"/>
            <a:ext cx="4431021" cy="1446550"/>
          </a:xfrm>
          <a:prstGeom prst="rect">
            <a:avLst/>
          </a:prstGeom>
          <a:noFill/>
        </p:spPr>
        <p:txBody>
          <a:bodyPr wrap="none" lIns="91440" tIns="45720" rIns="91440" bIns="45720">
            <a:spAutoFit/>
          </a:bodyPr>
          <a:lstStyle/>
          <a:p>
            <a:pPr algn="ctr"/>
            <a:r>
              <a:rPr lang="es-ES" sz="6000" b="1" dirty="0" smtClean="0">
                <a:ln w="22225">
                  <a:solidFill>
                    <a:schemeClr val="accent2"/>
                  </a:solidFill>
                  <a:prstDash val="solid"/>
                </a:ln>
                <a:solidFill>
                  <a:schemeClr val="accent2">
                    <a:lumMod val="40000"/>
                    <a:lumOff val="60000"/>
                  </a:schemeClr>
                </a:solidFill>
                <a:latin typeface="Algerian" panose="04020705040A02060702" pitchFamily="82" charset="0"/>
              </a:rPr>
              <a:t>Windows</a:t>
            </a:r>
            <a:r>
              <a:rPr lang="es-ES" sz="8800" b="1" dirty="0" smtClean="0">
                <a:ln w="22225">
                  <a:solidFill>
                    <a:schemeClr val="accent2"/>
                  </a:solidFill>
                  <a:prstDash val="solid"/>
                </a:ln>
                <a:solidFill>
                  <a:schemeClr val="accent2">
                    <a:lumMod val="40000"/>
                    <a:lumOff val="60000"/>
                  </a:schemeClr>
                </a:solidFill>
                <a:latin typeface="Algerian" panose="04020705040A02060702" pitchFamily="82" charset="0"/>
              </a:rPr>
              <a:t> 8</a:t>
            </a:r>
            <a:endParaRPr lang="es-ES" sz="8800" b="1" cap="none" spc="0" dirty="0">
              <a:ln w="22225">
                <a:solidFill>
                  <a:schemeClr val="accent2"/>
                </a:solidFill>
                <a:prstDash val="solid"/>
              </a:ln>
              <a:solidFill>
                <a:schemeClr val="accent2">
                  <a:lumMod val="40000"/>
                  <a:lumOff val="60000"/>
                </a:schemeClr>
              </a:solidFill>
              <a:effectLst/>
              <a:latin typeface="Algerian" panose="04020705040A02060702" pitchFamily="82" charset="0"/>
            </a:endParaRPr>
          </a:p>
        </p:txBody>
      </p:sp>
      <p:sp>
        <p:nvSpPr>
          <p:cNvPr id="5" name="Rectángulo redondeado 4"/>
          <p:cNvSpPr/>
          <p:nvPr/>
        </p:nvSpPr>
        <p:spPr>
          <a:xfrm>
            <a:off x="7572777" y="3734873"/>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redondeado 5">
            <a:hlinkClick r:id="rId2" action="ppaction://hlinksldjump"/>
          </p:cNvPr>
          <p:cNvSpPr/>
          <p:nvPr/>
        </p:nvSpPr>
        <p:spPr>
          <a:xfrm>
            <a:off x="523065" y="1791886"/>
            <a:ext cx="5258075" cy="11473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6000" dirty="0" smtClean="0">
                <a:latin typeface="Algerian" panose="04020705040A02060702" pitchFamily="82" charset="0"/>
              </a:rPr>
              <a:t>DEFINICION</a:t>
            </a:r>
            <a:endParaRPr lang="es-CO" sz="6000" dirty="0">
              <a:latin typeface="Algerian" panose="04020705040A02060702" pitchFamily="82" charset="0"/>
            </a:endParaRPr>
          </a:p>
        </p:txBody>
      </p:sp>
      <p:sp>
        <p:nvSpPr>
          <p:cNvPr id="9" name="Rectángulo redondeado 8">
            <a:hlinkClick r:id="rId3" action="ppaction://hlinksldjump"/>
          </p:cNvPr>
          <p:cNvSpPr/>
          <p:nvPr/>
        </p:nvSpPr>
        <p:spPr>
          <a:xfrm>
            <a:off x="523062" y="3436622"/>
            <a:ext cx="5258075" cy="11473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3200" dirty="0" smtClean="0">
                <a:latin typeface="Algerian" panose="04020705040A02060702" pitchFamily="82" charset="0"/>
              </a:rPr>
              <a:t>PARTES FUNDAMENTALES</a:t>
            </a:r>
            <a:endParaRPr lang="es-CO" sz="3200" dirty="0">
              <a:latin typeface="Algerian" panose="04020705040A02060702" pitchFamily="82" charset="0"/>
            </a:endParaRPr>
          </a:p>
        </p:txBody>
      </p:sp>
      <p:sp>
        <p:nvSpPr>
          <p:cNvPr id="10" name="Rectángulo redondeado 9">
            <a:hlinkClick r:id="rId4" action="ppaction://hlinkfile"/>
          </p:cNvPr>
          <p:cNvSpPr/>
          <p:nvPr/>
        </p:nvSpPr>
        <p:spPr>
          <a:xfrm>
            <a:off x="523062" y="5154653"/>
            <a:ext cx="5258075" cy="11473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3200" dirty="0" smtClean="0">
                <a:latin typeface="Algerian" panose="04020705040A02060702" pitchFamily="82" charset="0"/>
              </a:rPr>
              <a:t>DOCUMENTO  WORD</a:t>
            </a:r>
            <a:endParaRPr lang="es-CO" sz="3200" dirty="0">
              <a:latin typeface="Algerian" panose="04020705040A02060702" pitchFamily="82" charset="0"/>
            </a:endParaRPr>
          </a:p>
        </p:txBody>
      </p:sp>
      <p:sp>
        <p:nvSpPr>
          <p:cNvPr id="11" name="Rectángulo redondeado 10">
            <a:hlinkClick r:id="rId5" action="ppaction://hlinkfile"/>
          </p:cNvPr>
          <p:cNvSpPr/>
          <p:nvPr/>
        </p:nvSpPr>
        <p:spPr>
          <a:xfrm>
            <a:off x="6382950" y="1737638"/>
            <a:ext cx="5258075" cy="11473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3200" dirty="0" smtClean="0">
                <a:latin typeface="Algerian" panose="04020705040A02060702" pitchFamily="82" charset="0"/>
              </a:rPr>
              <a:t>LIBROS DE EXCEL</a:t>
            </a:r>
            <a:endParaRPr lang="es-CO" sz="3200" dirty="0">
              <a:latin typeface="Algerian" panose="04020705040A02060702" pitchFamily="82" charset="0"/>
            </a:endParaRPr>
          </a:p>
        </p:txBody>
      </p:sp>
      <p:pic>
        <p:nvPicPr>
          <p:cNvPr id="1028" name="Picture 4" descr="http://www.microsoft.com/spain/prensa/Resources/ContentImages/Contents/2012/10/w8_star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2884" y="4282994"/>
            <a:ext cx="5352403" cy="2174389"/>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redondeado 13">
            <a:hlinkClick r:id="rId7" action="ppaction://hlinksldjump"/>
          </p:cNvPr>
          <p:cNvSpPr/>
          <p:nvPr/>
        </p:nvSpPr>
        <p:spPr>
          <a:xfrm>
            <a:off x="6477278" y="3058209"/>
            <a:ext cx="5258075" cy="11473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4400" dirty="0" smtClean="0">
                <a:latin typeface="Algerian" panose="04020705040A02060702" pitchFamily="82" charset="0"/>
              </a:rPr>
              <a:t>VIDEO</a:t>
            </a:r>
            <a:endParaRPr lang="es-CO" sz="4400" dirty="0">
              <a:latin typeface="Algerian" panose="04020705040A02060702" pitchFamily="82" charset="0"/>
            </a:endParaRPr>
          </a:p>
        </p:txBody>
      </p:sp>
      <p:sp>
        <p:nvSpPr>
          <p:cNvPr id="12" name="Rectángulo 11"/>
          <p:cNvSpPr/>
          <p:nvPr/>
        </p:nvSpPr>
        <p:spPr>
          <a:xfrm>
            <a:off x="6412884" y="6534834"/>
            <a:ext cx="5352403" cy="230832"/>
          </a:xfrm>
          <a:prstGeom prst="rect">
            <a:avLst/>
          </a:prstGeom>
        </p:spPr>
        <p:txBody>
          <a:bodyPr wrap="square">
            <a:spAutoFit/>
          </a:bodyPr>
          <a:lstStyle/>
          <a:p>
            <a:r>
              <a:rPr lang="es-CO" sz="900" dirty="0" smtClean="0"/>
              <a:t>http://www.microsoft.com/spain/prensa/Resources/ContentImages/Contents/2012/10/w8_start.jpg</a:t>
            </a:r>
            <a:endParaRPr lang="es-CO" sz="900" dirty="0"/>
          </a:p>
        </p:txBody>
      </p:sp>
    </p:spTree>
    <p:extLst>
      <p:ext uri="{BB962C8B-B14F-4D97-AF65-F5344CB8AC3E}">
        <p14:creationId xmlns:p14="http://schemas.microsoft.com/office/powerpoint/2010/main" val="1531791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415856" y="275651"/>
            <a:ext cx="3720890"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chemeClr val="accent2">
                    <a:lumMod val="40000"/>
                    <a:lumOff val="60000"/>
                  </a:schemeClr>
                </a:solidFill>
                <a:latin typeface="Algerian" panose="04020705040A02060702" pitchFamily="82" charset="0"/>
              </a:rPr>
              <a:t>DEFINICION</a:t>
            </a:r>
            <a:endParaRPr lang="es-ES" sz="5400" b="1" cap="none" spc="0" dirty="0">
              <a:ln w="22225">
                <a:solidFill>
                  <a:schemeClr val="accent2"/>
                </a:solidFill>
                <a:prstDash val="solid"/>
              </a:ln>
              <a:solidFill>
                <a:schemeClr val="accent2">
                  <a:lumMod val="40000"/>
                  <a:lumOff val="60000"/>
                </a:schemeClr>
              </a:solidFill>
              <a:effectLst/>
              <a:latin typeface="Algerian" panose="04020705040A02060702" pitchFamily="82" charset="0"/>
            </a:endParaRPr>
          </a:p>
        </p:txBody>
      </p:sp>
      <p:pic>
        <p:nvPicPr>
          <p:cNvPr id="2050" name="Picture 2" descr="http://t3.gstatic.com/images?q=tbn:ANd9GcRLsS_2kS4ASe8pPXso0NPfX5y6eLO8pWSgkIRoOke-22aYZZr5CN0un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8350" y="2294698"/>
            <a:ext cx="3887159" cy="3887162"/>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472225" y="2294698"/>
            <a:ext cx="6096000" cy="5355312"/>
          </a:xfrm>
          <a:prstGeom prst="rect">
            <a:avLst/>
          </a:prstGeom>
        </p:spPr>
        <p:txBody>
          <a:bodyPr>
            <a:spAutoFit/>
          </a:bodyPr>
          <a:lstStyle/>
          <a:p>
            <a:pPr lvl="0" algn="ctr"/>
            <a:r>
              <a:rPr lang="es-CO" sz="3200" b="1" dirty="0">
                <a:solidFill>
                  <a:srgbClr val="8BC145">
                    <a:lumMod val="50000"/>
                  </a:srgbClr>
                </a:solidFill>
                <a:latin typeface="Algerian" panose="04020705040A02060702" pitchFamily="82" charset="0"/>
              </a:rPr>
              <a:t>Windows 8</a:t>
            </a:r>
            <a:r>
              <a:rPr lang="es-CO" sz="3200" dirty="0">
                <a:solidFill>
                  <a:srgbClr val="8BC145">
                    <a:lumMod val="50000"/>
                  </a:srgbClr>
                </a:solidFill>
                <a:latin typeface="Algerian" panose="04020705040A02060702" pitchFamily="82" charset="0"/>
              </a:rPr>
              <a:t> es un sistema operativo diseñado por Microsoft. Su mayor diferencia con las versiones anteriores de </a:t>
            </a:r>
            <a:r>
              <a:rPr lang="es-CO" sz="3200" b="1" dirty="0">
                <a:solidFill>
                  <a:srgbClr val="8BC145">
                    <a:lumMod val="50000"/>
                  </a:srgbClr>
                </a:solidFill>
                <a:latin typeface="Algerian" panose="04020705040A02060702" pitchFamily="82" charset="0"/>
              </a:rPr>
              <a:t>Windows</a:t>
            </a:r>
            <a:r>
              <a:rPr lang="es-CO" sz="3200" dirty="0">
                <a:solidFill>
                  <a:srgbClr val="8BC145">
                    <a:lumMod val="50000"/>
                  </a:srgbClr>
                </a:solidFill>
                <a:latin typeface="Algerian" panose="04020705040A02060702" pitchFamily="82" charset="0"/>
              </a:rPr>
              <a:t> es que presenta cambios en el menú de inicio, en la interacción y en la conectividad.</a:t>
            </a:r>
          </a:p>
          <a:p>
            <a:pPr lvl="0" algn="ctr"/>
            <a:endParaRPr lang="es-ES" sz="5400" b="1" dirty="0">
              <a:ln w="22225">
                <a:solidFill>
                  <a:srgbClr val="8BC145"/>
                </a:solidFill>
                <a:prstDash val="solid"/>
              </a:ln>
              <a:solidFill>
                <a:srgbClr val="8BC145">
                  <a:lumMod val="40000"/>
                  <a:lumOff val="60000"/>
                </a:srgbClr>
              </a:solidFill>
            </a:endParaRPr>
          </a:p>
        </p:txBody>
      </p:sp>
      <p:sp>
        <p:nvSpPr>
          <p:cNvPr id="9" name="Flecha arriba 8">
            <a:hlinkClick r:id="rId3" action="ppaction://hlinksldjump"/>
          </p:cNvPr>
          <p:cNvSpPr/>
          <p:nvPr/>
        </p:nvSpPr>
        <p:spPr>
          <a:xfrm>
            <a:off x="11676184" y="5613008"/>
            <a:ext cx="515815" cy="11394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MENU</a:t>
            </a:r>
            <a:endParaRPr lang="es-CO" dirty="0"/>
          </a:p>
        </p:txBody>
      </p:sp>
    </p:spTree>
    <p:extLst>
      <p:ext uri="{BB962C8B-B14F-4D97-AF65-F5344CB8AC3E}">
        <p14:creationId xmlns:p14="http://schemas.microsoft.com/office/powerpoint/2010/main" val="3682673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536718" y="290224"/>
            <a:ext cx="5258075" cy="11473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3200" dirty="0" smtClean="0">
                <a:solidFill>
                  <a:schemeClr val="accent1">
                    <a:lumMod val="75000"/>
                  </a:schemeClr>
                </a:solidFill>
                <a:latin typeface="Algerian" panose="04020705040A02060702" pitchFamily="82" charset="0"/>
              </a:rPr>
              <a:t>PARTES FUNDAMENTALES</a:t>
            </a:r>
            <a:endParaRPr lang="es-CO" sz="3200" dirty="0">
              <a:solidFill>
                <a:schemeClr val="accent1">
                  <a:lumMod val="75000"/>
                </a:schemeClr>
              </a:solidFill>
              <a:latin typeface="Algerian" panose="04020705040A02060702" pitchFamily="82" charset="0"/>
            </a:endParaRPr>
          </a:p>
        </p:txBody>
      </p:sp>
      <p:sp>
        <p:nvSpPr>
          <p:cNvPr id="4" name="Rectángulo redondeado 3"/>
          <p:cNvSpPr/>
          <p:nvPr/>
        </p:nvSpPr>
        <p:spPr>
          <a:xfrm>
            <a:off x="304120" y="1492560"/>
            <a:ext cx="5258075" cy="7822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3200" dirty="0" smtClean="0">
                <a:latin typeface="Algerian" panose="04020705040A02060702" pitchFamily="82" charset="0"/>
              </a:rPr>
              <a:t>escritorio</a:t>
            </a:r>
            <a:endParaRPr lang="es-CO" sz="3200" dirty="0">
              <a:latin typeface="Algerian" panose="04020705040A02060702" pitchFamily="82" charset="0"/>
            </a:endParaRPr>
          </a:p>
        </p:txBody>
      </p:sp>
      <p:sp>
        <p:nvSpPr>
          <p:cNvPr id="5" name="Rectángulo redondeado 4"/>
          <p:cNvSpPr/>
          <p:nvPr/>
        </p:nvSpPr>
        <p:spPr>
          <a:xfrm>
            <a:off x="6481278" y="1536608"/>
            <a:ext cx="5258075" cy="7382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3200" dirty="0" smtClean="0">
                <a:latin typeface="Algerian" panose="04020705040A02060702" pitchFamily="82" charset="0"/>
              </a:rPr>
              <a:t>iconos</a:t>
            </a:r>
            <a:endParaRPr lang="es-CO" sz="3200" dirty="0">
              <a:latin typeface="Algerian" panose="04020705040A02060702" pitchFamily="82" charset="0"/>
            </a:endParaRPr>
          </a:p>
        </p:txBody>
      </p:sp>
      <p:sp>
        <p:nvSpPr>
          <p:cNvPr id="6" name="Rectángulo redondeado 5"/>
          <p:cNvSpPr/>
          <p:nvPr/>
        </p:nvSpPr>
        <p:spPr>
          <a:xfrm>
            <a:off x="418962" y="4037243"/>
            <a:ext cx="5258075" cy="7923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3200" dirty="0" smtClean="0">
                <a:latin typeface="Algerian" panose="04020705040A02060702" pitchFamily="82" charset="0"/>
              </a:rPr>
              <a:t>Barra de tareas</a:t>
            </a:r>
            <a:endParaRPr lang="es-CO" sz="3200" dirty="0">
              <a:latin typeface="Algerian" panose="04020705040A02060702" pitchFamily="82" charset="0"/>
            </a:endParaRPr>
          </a:p>
        </p:txBody>
      </p:sp>
      <p:sp>
        <p:nvSpPr>
          <p:cNvPr id="7" name="Rectángulo redondeado 6"/>
          <p:cNvSpPr/>
          <p:nvPr/>
        </p:nvSpPr>
        <p:spPr>
          <a:xfrm>
            <a:off x="6481277" y="4037243"/>
            <a:ext cx="5258075" cy="7923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3200" dirty="0" smtClean="0">
                <a:latin typeface="Algerian" panose="04020705040A02060702" pitchFamily="82" charset="0"/>
              </a:rPr>
              <a:t>Ventanas</a:t>
            </a:r>
            <a:endParaRPr lang="es-CO" sz="3200" dirty="0">
              <a:latin typeface="Algerian" panose="04020705040A02060702" pitchFamily="82" charset="0"/>
            </a:endParaRPr>
          </a:p>
        </p:txBody>
      </p:sp>
      <p:sp>
        <p:nvSpPr>
          <p:cNvPr id="8" name="Rectángulo 7"/>
          <p:cNvSpPr/>
          <p:nvPr/>
        </p:nvSpPr>
        <p:spPr>
          <a:xfrm>
            <a:off x="3048000" y="2274838"/>
            <a:ext cx="5555087" cy="646331"/>
          </a:xfrm>
          <a:prstGeom prst="rect">
            <a:avLst/>
          </a:prstGeom>
        </p:spPr>
        <p:txBody>
          <a:bodyPr wrap="square">
            <a:spAutoFit/>
          </a:bodyPr>
          <a:lstStyle/>
          <a:p>
            <a:r>
              <a:rPr lang="es-CO" dirty="0" smtClean="0"/>
              <a:t/>
            </a:r>
            <a:br>
              <a:rPr lang="es-CO" dirty="0" smtClean="0"/>
            </a:br>
            <a:endParaRPr lang="es-CO" dirty="0"/>
          </a:p>
        </p:txBody>
      </p:sp>
      <p:sp>
        <p:nvSpPr>
          <p:cNvPr id="9" name="Rectángulo 8"/>
          <p:cNvSpPr/>
          <p:nvPr/>
        </p:nvSpPr>
        <p:spPr>
          <a:xfrm>
            <a:off x="398567" y="2297543"/>
            <a:ext cx="5278470" cy="1477328"/>
          </a:xfrm>
          <a:prstGeom prst="rect">
            <a:avLst/>
          </a:prstGeom>
        </p:spPr>
        <p:txBody>
          <a:bodyPr wrap="square">
            <a:spAutoFit/>
          </a:bodyPr>
          <a:lstStyle/>
          <a:p>
            <a:r>
              <a:rPr lang="es-CO" b="1" dirty="0" smtClean="0">
                <a:solidFill>
                  <a:schemeClr val="bg1"/>
                </a:solidFill>
              </a:rPr>
              <a:t>El escritorio es la pantalla principal de trabajo presente en los sistemas operativos como Windows, entre otros. Se trata del punto de partida gráfico para realizar cualquier actividad en dentro de un sistema operativo gráfico</a:t>
            </a:r>
            <a:r>
              <a:rPr lang="es-CO" dirty="0" smtClean="0">
                <a:solidFill>
                  <a:schemeClr val="bg1"/>
                </a:solidFill>
              </a:rPr>
              <a:t>.</a:t>
            </a:r>
            <a:endParaRPr lang="es-CO" dirty="0">
              <a:solidFill>
                <a:schemeClr val="bg1"/>
              </a:solidFill>
            </a:endParaRPr>
          </a:p>
        </p:txBody>
      </p:sp>
      <p:sp>
        <p:nvSpPr>
          <p:cNvPr id="10" name="Rectángulo 9"/>
          <p:cNvSpPr/>
          <p:nvPr/>
        </p:nvSpPr>
        <p:spPr>
          <a:xfrm>
            <a:off x="6481277" y="2554784"/>
            <a:ext cx="5258075" cy="1200329"/>
          </a:xfrm>
          <a:prstGeom prst="rect">
            <a:avLst/>
          </a:prstGeom>
          <a:noFill/>
        </p:spPr>
        <p:txBody>
          <a:bodyPr wrap="square">
            <a:spAutoFit/>
          </a:bodyPr>
          <a:lstStyle/>
          <a:p>
            <a:r>
              <a:rPr lang="es-CO" b="1" dirty="0" smtClean="0">
                <a:solidFill>
                  <a:schemeClr val="bg1"/>
                </a:solidFill>
              </a:rPr>
              <a:t>Inicio es el corazón de tu PC. Es el lugar donde abres las apps y programas de escritorio, ves lo que están haciendo tus amigos y accedes a los sitios web y archivos que más te gustan.</a:t>
            </a:r>
            <a:endParaRPr lang="es-CO" b="1" dirty="0">
              <a:solidFill>
                <a:schemeClr val="bg1"/>
              </a:solidFill>
            </a:endParaRPr>
          </a:p>
        </p:txBody>
      </p:sp>
      <p:sp>
        <p:nvSpPr>
          <p:cNvPr id="11" name="Rectángulo 10"/>
          <p:cNvSpPr/>
          <p:nvPr/>
        </p:nvSpPr>
        <p:spPr>
          <a:xfrm>
            <a:off x="418962" y="5059652"/>
            <a:ext cx="5258075" cy="1477328"/>
          </a:xfrm>
          <a:prstGeom prst="rect">
            <a:avLst/>
          </a:prstGeom>
        </p:spPr>
        <p:txBody>
          <a:bodyPr wrap="square">
            <a:spAutoFit/>
          </a:bodyPr>
          <a:lstStyle/>
          <a:p>
            <a:r>
              <a:rPr lang="es-CO" dirty="0" smtClean="0">
                <a:solidFill>
                  <a:schemeClr val="bg1"/>
                </a:solidFill>
              </a:rPr>
              <a:t>Puede personalizar la barra de tareas, incluido el aspecto de sus botones, cómo se agrupan cuando tiene más de una ventana abierta, el lugar en el que se encuentra la barra de tareas en su escritorio y qué iconos y aplicaciones están en ella. </a:t>
            </a:r>
            <a:endParaRPr lang="es-CO" dirty="0">
              <a:solidFill>
                <a:schemeClr val="bg1"/>
              </a:solidFill>
            </a:endParaRPr>
          </a:p>
        </p:txBody>
      </p:sp>
      <p:sp>
        <p:nvSpPr>
          <p:cNvPr id="12" name="Rectángulo 11"/>
          <p:cNvSpPr/>
          <p:nvPr/>
        </p:nvSpPr>
        <p:spPr>
          <a:xfrm>
            <a:off x="6062314" y="5198151"/>
            <a:ext cx="6096000" cy="1200329"/>
          </a:xfrm>
          <a:prstGeom prst="rect">
            <a:avLst/>
          </a:prstGeom>
        </p:spPr>
        <p:txBody>
          <a:bodyPr>
            <a:spAutoFit/>
          </a:bodyPr>
          <a:lstStyle/>
          <a:p>
            <a:r>
              <a:rPr lang="es-CO" b="0" i="0" dirty="0" smtClean="0">
                <a:solidFill>
                  <a:schemeClr val="bg1"/>
                </a:solidFill>
                <a:effectLst/>
                <a:latin typeface="WOL_Reg"/>
              </a:rPr>
              <a:t> En Windows, las ventanas aparecen en cualquier lugar, por lo que resulta importante entender cómo se pueden mover, cambiar de tamaño o simplemente hacerlas desaparecer.</a:t>
            </a:r>
            <a:endParaRPr lang="es-CO" dirty="0">
              <a:solidFill>
                <a:schemeClr val="bg1"/>
              </a:solidFill>
            </a:endParaRPr>
          </a:p>
        </p:txBody>
      </p:sp>
      <p:sp>
        <p:nvSpPr>
          <p:cNvPr id="14" name="Flecha arriba 13">
            <a:hlinkClick r:id="rId2" action="ppaction://hlinksldjump"/>
          </p:cNvPr>
          <p:cNvSpPr/>
          <p:nvPr/>
        </p:nvSpPr>
        <p:spPr>
          <a:xfrm>
            <a:off x="11676184" y="5613008"/>
            <a:ext cx="515815" cy="11394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MENU</a:t>
            </a:r>
            <a:endParaRPr lang="es-CO" dirty="0"/>
          </a:p>
        </p:txBody>
      </p:sp>
    </p:spTree>
    <p:extLst>
      <p:ext uri="{BB962C8B-B14F-4D97-AF65-F5344CB8AC3E}">
        <p14:creationId xmlns:p14="http://schemas.microsoft.com/office/powerpoint/2010/main" val="1922014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275384" y="0"/>
            <a:ext cx="2234907" cy="830997"/>
          </a:xfrm>
          <a:prstGeom prst="rect">
            <a:avLst/>
          </a:prstGeom>
          <a:noFill/>
        </p:spPr>
        <p:txBody>
          <a:bodyPr wrap="none" rtlCol="0">
            <a:spAutoFit/>
          </a:bodyPr>
          <a:lstStyle/>
          <a:p>
            <a:r>
              <a:rPr lang="es-CO" sz="4800" dirty="0" smtClean="0">
                <a:solidFill>
                  <a:schemeClr val="bg1"/>
                </a:solidFill>
                <a:latin typeface="Algerian" panose="04020705040A02060702" pitchFamily="82" charset="0"/>
                <a:cs typeface="Aldhabi" panose="01000000000000000000" pitchFamily="2" charset="-78"/>
              </a:rPr>
              <a:t>videos</a:t>
            </a:r>
            <a:endParaRPr lang="es-CO" sz="4800" dirty="0">
              <a:solidFill>
                <a:schemeClr val="bg1"/>
              </a:solidFill>
              <a:latin typeface="Algerian" panose="04020705040A02060702" pitchFamily="82" charset="0"/>
              <a:cs typeface="Aldhabi" panose="01000000000000000000" pitchFamily="2" charset="-78"/>
            </a:endParaRPr>
          </a:p>
        </p:txBody>
      </p:sp>
      <p:sp>
        <p:nvSpPr>
          <p:cNvPr id="6" name="Flecha arriba 5">
            <a:hlinkClick r:id="rId4" action="ppaction://hlinksldjump"/>
          </p:cNvPr>
          <p:cNvSpPr/>
          <p:nvPr/>
        </p:nvSpPr>
        <p:spPr>
          <a:xfrm>
            <a:off x="11676184" y="5613008"/>
            <a:ext cx="515815" cy="11394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MENU</a:t>
            </a:r>
            <a:endParaRPr lang="es-CO" dirty="0"/>
          </a:p>
        </p:txBody>
      </p:sp>
    </p:spTree>
    <p:controls>
      <mc:AlternateContent xmlns:mc="http://schemas.openxmlformats.org/markup-compatibility/2006">
        <mc:Choice xmlns:v="urn:schemas-microsoft-com:vml" Requires="v">
          <p:control spid="3077" name="ShockwaveFlash1" r:id="rId2" imgW="10775880" imgH="5668920"/>
        </mc:Choice>
        <mc:Fallback>
          <p:control name="ShockwaveFlash1" r:id="rId2" imgW="10775880" imgH="5668920">
            <p:pic>
              <p:nvPicPr>
                <p:cNvPr id="5" name="ShockwaveFlash1"/>
                <p:cNvPicPr>
                  <a:picLocks/>
                </p:cNvPicPr>
                <p:nvPr/>
              </p:nvPicPr>
              <p:blipFill>
                <a:blip r:embed="rId5"/>
                <a:stretch>
                  <a:fillRect/>
                </a:stretch>
              </p:blipFill>
              <p:spPr>
                <a:xfrm>
                  <a:off x="765712" y="733526"/>
                  <a:ext cx="10775950" cy="5668621"/>
                </a:xfrm>
                <a:prstGeom prst="rect">
                  <a:avLst/>
                </a:prstGeom>
              </p:spPr>
            </p:pic>
          </p:control>
        </mc:Fallback>
      </mc:AlternateContent>
    </p:controls>
    <p:extLst>
      <p:ext uri="{BB962C8B-B14F-4D97-AF65-F5344CB8AC3E}">
        <p14:creationId xmlns:p14="http://schemas.microsoft.com/office/powerpoint/2010/main" val="644832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106</TotalTime>
  <Words>128</Words>
  <Application>Microsoft Office PowerPoint</Application>
  <PresentationFormat>Panorámica</PresentationFormat>
  <Paragraphs>23</Paragraphs>
  <Slides>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vt:i4>
      </vt:variant>
    </vt:vector>
  </HeadingPairs>
  <TitlesOfParts>
    <vt:vector size="11" baseType="lpstr">
      <vt:lpstr>Aldhabi</vt:lpstr>
      <vt:lpstr>Algerian</vt:lpstr>
      <vt:lpstr>Arial</vt:lpstr>
      <vt:lpstr>Calibri</vt:lpstr>
      <vt:lpstr>Calibri Light</vt:lpstr>
      <vt:lpstr>WOL_Reg</vt:lpstr>
      <vt:lpstr>Office Theme</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01062-14</dc:creator>
  <cp:lastModifiedBy>01062-14</cp:lastModifiedBy>
  <cp:revision>11</cp:revision>
  <dcterms:created xsi:type="dcterms:W3CDTF">2015-11-14T11:32:59Z</dcterms:created>
  <dcterms:modified xsi:type="dcterms:W3CDTF">2015-11-14T13:19:05Z</dcterms:modified>
</cp:coreProperties>
</file>